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62" r:id="rId4"/>
    <p:sldId id="279" r:id="rId5"/>
    <p:sldId id="1731" r:id="rId6"/>
    <p:sldId id="1730" r:id="rId7"/>
    <p:sldId id="1771" r:id="rId8"/>
    <p:sldId id="280" r:id="rId9"/>
    <p:sldId id="285" r:id="rId10"/>
    <p:sldId id="282" r:id="rId11"/>
    <p:sldId id="283" r:id="rId12"/>
    <p:sldId id="284" r:id="rId13"/>
    <p:sldId id="286" r:id="rId14"/>
    <p:sldId id="1773" r:id="rId15"/>
    <p:sldId id="287" r:id="rId16"/>
    <p:sldId id="1774" r:id="rId17"/>
    <p:sldId id="314" r:id="rId18"/>
    <p:sldId id="1775" r:id="rId19"/>
    <p:sldId id="288" r:id="rId20"/>
    <p:sldId id="17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ABD4B-C188-4E41-9BC6-33CF17F43633}" v="9" dt="2019-03-02T02:31:47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Wilson" userId="6d4c9c3c-fccc-4385-b7c7-8caaee63c474" providerId="ADAL" clId="{242E6C09-DFA2-4F41-A994-AA8B9F5E8527}"/>
    <pc:docChg chg="custSel modSld">
      <pc:chgData name="Doug Wilson" userId="6d4c9c3c-fccc-4385-b7c7-8caaee63c474" providerId="ADAL" clId="{242E6C09-DFA2-4F41-A994-AA8B9F5E8527}" dt="2019-03-02T02:31:53.648" v="18" actId="1076"/>
      <pc:docMkLst>
        <pc:docMk/>
      </pc:docMkLst>
      <pc:sldChg chg="addSp delSp modSp modAnim">
        <pc:chgData name="Doug Wilson" userId="6d4c9c3c-fccc-4385-b7c7-8caaee63c474" providerId="ADAL" clId="{242E6C09-DFA2-4F41-A994-AA8B9F5E8527}" dt="2019-03-02T02:31:26.857" v="15"/>
        <pc:sldMkLst>
          <pc:docMk/>
          <pc:sldMk cId="2199361521" sldId="314"/>
        </pc:sldMkLst>
        <pc:picChg chg="add del mod">
          <ac:chgData name="Doug Wilson" userId="6d4c9c3c-fccc-4385-b7c7-8caaee63c474" providerId="ADAL" clId="{242E6C09-DFA2-4F41-A994-AA8B9F5E8527}" dt="2019-03-02T02:31:26.857" v="15"/>
          <ac:picMkLst>
            <pc:docMk/>
            <pc:sldMk cId="2199361521" sldId="314"/>
            <ac:picMk id="24" creationId="{830B1E7D-7369-48B7-A673-7716767E75EE}"/>
          </ac:picMkLst>
        </pc:picChg>
      </pc:sldChg>
      <pc:sldChg chg="addSp delSp modSp setBg modAnim">
        <pc:chgData name="Doug Wilson" userId="6d4c9c3c-fccc-4385-b7c7-8caaee63c474" providerId="ADAL" clId="{242E6C09-DFA2-4F41-A994-AA8B9F5E8527}" dt="2019-03-02T02:31:53.648" v="18" actId="1076"/>
        <pc:sldMkLst>
          <pc:docMk/>
          <pc:sldMk cId="3771743662" sldId="1775"/>
        </pc:sldMkLst>
        <pc:spChg chg="del">
          <ac:chgData name="Doug Wilson" userId="6d4c9c3c-fccc-4385-b7c7-8caaee63c474" providerId="ADAL" clId="{242E6C09-DFA2-4F41-A994-AA8B9F5E8527}" dt="2019-03-02T02:30:13.471" v="2" actId="478"/>
          <ac:spMkLst>
            <pc:docMk/>
            <pc:sldMk cId="3771743662" sldId="1775"/>
            <ac:spMk id="2" creationId="{3084BA4C-7295-4A92-B6CC-1C6B84528503}"/>
          </ac:spMkLst>
        </pc:spChg>
        <pc:picChg chg="add del mod">
          <ac:chgData name="Doug Wilson" userId="6d4c9c3c-fccc-4385-b7c7-8caaee63c474" providerId="ADAL" clId="{242E6C09-DFA2-4F41-A994-AA8B9F5E8527}" dt="2019-03-02T02:30:27.664" v="6"/>
          <ac:picMkLst>
            <pc:docMk/>
            <pc:sldMk cId="3771743662" sldId="1775"/>
            <ac:picMk id="3" creationId="{BF3D003D-4FAC-4628-842F-43D5435D9770}"/>
          </ac:picMkLst>
        </pc:picChg>
        <pc:picChg chg="add mod">
          <ac:chgData name="Doug Wilson" userId="6d4c9c3c-fccc-4385-b7c7-8caaee63c474" providerId="ADAL" clId="{242E6C09-DFA2-4F41-A994-AA8B9F5E8527}" dt="2019-03-02T02:31:53.648" v="18" actId="1076"/>
          <ac:picMkLst>
            <pc:docMk/>
            <pc:sldMk cId="3771743662" sldId="1775"/>
            <ac:picMk id="4" creationId="{96485D88-772F-4EB8-BC94-1C707044C52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 dirty="0"/>
            <a:t>Intune (More than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 dirty="0"/>
            <a:t>Intune (More than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 dirty="0"/>
            <a:t>Intune (More than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5DE21-A427-42EE-A740-36752748B2E4}" type="doc">
      <dgm:prSet loTypeId="urn:microsoft.com/office/officeart/2018/layout/CircleProcess" loCatId="simpleprocesssa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537AA1-17D4-49B5-B7FD-F57767DAD7A8}">
      <dgm:prSet/>
      <dgm:spPr/>
      <dgm:t>
        <a:bodyPr/>
        <a:lstStyle/>
        <a:p>
          <a:r>
            <a:rPr lang="en-US"/>
            <a:t>Device Enrollment Capabilities</a:t>
          </a:r>
        </a:p>
      </dgm:t>
    </dgm:pt>
    <dgm:pt modelId="{4C0A860C-2B3F-4BA7-AB74-5C311DF1609B}" type="parTrans" cxnId="{C738EDAE-C319-4EF7-9F5C-BFF1FFB89FEE}">
      <dgm:prSet/>
      <dgm:spPr/>
      <dgm:t>
        <a:bodyPr/>
        <a:lstStyle/>
        <a:p>
          <a:endParaRPr lang="en-US"/>
        </a:p>
      </dgm:t>
    </dgm:pt>
    <dgm:pt modelId="{5812AB2E-40B0-47E2-875F-9488DFFBDAF7}" type="sibTrans" cxnId="{C738EDAE-C319-4EF7-9F5C-BFF1FFB89FEE}">
      <dgm:prSet/>
      <dgm:spPr/>
      <dgm:t>
        <a:bodyPr/>
        <a:lstStyle/>
        <a:p>
          <a:endParaRPr lang="en-US"/>
        </a:p>
      </dgm:t>
    </dgm:pt>
    <dgm:pt modelId="{2CA724B9-9FB8-4684-9DE9-1F41B6C0CB5D}">
      <dgm:prSet/>
      <dgm:spPr/>
      <dgm:t>
        <a:bodyPr/>
        <a:lstStyle/>
        <a:p>
          <a:r>
            <a:rPr lang="en-US"/>
            <a:t>Compliance Management</a:t>
          </a:r>
        </a:p>
      </dgm:t>
    </dgm:pt>
    <dgm:pt modelId="{0C8DB641-1BA1-4808-99B4-40BBEFE1D63A}" type="parTrans" cxnId="{D78F884A-97DC-483A-AB65-E552B653E110}">
      <dgm:prSet/>
      <dgm:spPr/>
      <dgm:t>
        <a:bodyPr/>
        <a:lstStyle/>
        <a:p>
          <a:endParaRPr lang="en-US"/>
        </a:p>
      </dgm:t>
    </dgm:pt>
    <dgm:pt modelId="{BCF00CCF-15BA-4F91-AB60-CEDE9190E488}" type="sibTrans" cxnId="{D78F884A-97DC-483A-AB65-E552B653E110}">
      <dgm:prSet/>
      <dgm:spPr/>
      <dgm:t>
        <a:bodyPr/>
        <a:lstStyle/>
        <a:p>
          <a:endParaRPr lang="en-US"/>
        </a:p>
      </dgm:t>
    </dgm:pt>
    <dgm:pt modelId="{EB9E902F-CEFE-4BFA-8C33-2614D23E36A7}">
      <dgm:prSet/>
      <dgm:spPr/>
      <dgm:t>
        <a:bodyPr/>
        <a:lstStyle/>
        <a:p>
          <a:r>
            <a:rPr lang="en-US"/>
            <a:t>Policy Management (Similar to GPO)</a:t>
          </a:r>
        </a:p>
      </dgm:t>
    </dgm:pt>
    <dgm:pt modelId="{15F2C679-4D21-4288-8DD0-019ADBA9715B}" type="parTrans" cxnId="{B28B25AE-81B6-416F-A3DE-1A7CFE685C1B}">
      <dgm:prSet/>
      <dgm:spPr/>
      <dgm:t>
        <a:bodyPr/>
        <a:lstStyle/>
        <a:p>
          <a:endParaRPr lang="en-US"/>
        </a:p>
      </dgm:t>
    </dgm:pt>
    <dgm:pt modelId="{AD78BC3C-14DD-49D7-92C8-3621D8FFB09B}" type="sibTrans" cxnId="{B28B25AE-81B6-416F-A3DE-1A7CFE685C1B}">
      <dgm:prSet/>
      <dgm:spPr/>
      <dgm:t>
        <a:bodyPr/>
        <a:lstStyle/>
        <a:p>
          <a:endParaRPr lang="en-US"/>
        </a:p>
      </dgm:t>
    </dgm:pt>
    <dgm:pt modelId="{810F0D48-34B2-485F-B35C-F82BC8D2190D}">
      <dgm:prSet/>
      <dgm:spPr/>
      <dgm:t>
        <a:bodyPr/>
        <a:lstStyle/>
        <a:p>
          <a:r>
            <a:rPr lang="en-US"/>
            <a:t>App Management</a:t>
          </a:r>
        </a:p>
      </dgm:t>
    </dgm:pt>
    <dgm:pt modelId="{C359A593-4A95-437D-B821-A07A5C3371F8}" type="parTrans" cxnId="{B6AE31B5-D588-4C1B-AA50-9020DB29A5DC}">
      <dgm:prSet/>
      <dgm:spPr/>
      <dgm:t>
        <a:bodyPr/>
        <a:lstStyle/>
        <a:p>
          <a:endParaRPr lang="en-US"/>
        </a:p>
      </dgm:t>
    </dgm:pt>
    <dgm:pt modelId="{8DF74BE4-8DB0-4F15-9E73-D93A9DB23709}" type="sibTrans" cxnId="{B6AE31B5-D588-4C1B-AA50-9020DB29A5DC}">
      <dgm:prSet/>
      <dgm:spPr/>
      <dgm:t>
        <a:bodyPr/>
        <a:lstStyle/>
        <a:p>
          <a:endParaRPr lang="en-US"/>
        </a:p>
      </dgm:t>
    </dgm:pt>
    <dgm:pt modelId="{B2A63385-C862-4A24-963E-F3538507B1D0}" type="pres">
      <dgm:prSet presAssocID="{C0A5DE21-A427-42EE-A740-36752748B2E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261A569-927A-4888-A812-95D5B0FD8568}" type="pres">
      <dgm:prSet presAssocID="{810F0D48-34B2-485F-B35C-F82BC8D2190D}" presName="Accent4" presStyleCnt="0"/>
      <dgm:spPr/>
    </dgm:pt>
    <dgm:pt modelId="{412CA7D2-862E-4EEE-937A-CF22C49D99A6}" type="pres">
      <dgm:prSet presAssocID="{810F0D48-34B2-485F-B35C-F82BC8D2190D}" presName="Accent" presStyleLbl="node1" presStyleIdx="0" presStyleCnt="8"/>
      <dgm:spPr/>
    </dgm:pt>
    <dgm:pt modelId="{41956625-4D10-46D3-B2D1-2150F9A261EF}" type="pres">
      <dgm:prSet presAssocID="{810F0D48-34B2-485F-B35C-F82BC8D2190D}" presName="ParentBackground4" presStyleCnt="0"/>
      <dgm:spPr/>
    </dgm:pt>
    <dgm:pt modelId="{941B3269-BC45-4A11-8D68-FE671AF272A1}" type="pres">
      <dgm:prSet presAssocID="{810F0D48-34B2-485F-B35C-F82BC8D2190D}" presName="ParentBackground" presStyleLbl="node1" presStyleIdx="1" presStyleCnt="8"/>
      <dgm:spPr/>
    </dgm:pt>
    <dgm:pt modelId="{A9646D08-F0DB-4C1E-87ED-9FFAEF4609B8}" type="pres">
      <dgm:prSet presAssocID="{810F0D48-34B2-485F-B35C-F82BC8D2190D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185B92C-B92E-40B1-9D34-1FFAC698ED81}" type="pres">
      <dgm:prSet presAssocID="{EB9E902F-CEFE-4BFA-8C33-2614D23E36A7}" presName="Accent3" presStyleCnt="0"/>
      <dgm:spPr/>
    </dgm:pt>
    <dgm:pt modelId="{5372EF05-E0B6-4090-82B3-3E4C482BD2B6}" type="pres">
      <dgm:prSet presAssocID="{EB9E902F-CEFE-4BFA-8C33-2614D23E36A7}" presName="Accent" presStyleLbl="node1" presStyleIdx="2" presStyleCnt="8"/>
      <dgm:spPr/>
    </dgm:pt>
    <dgm:pt modelId="{3876F9F9-5E62-4EC9-9993-99DC60F448A6}" type="pres">
      <dgm:prSet presAssocID="{EB9E902F-CEFE-4BFA-8C33-2614D23E36A7}" presName="ParentBackground3" presStyleCnt="0"/>
      <dgm:spPr/>
    </dgm:pt>
    <dgm:pt modelId="{BCE42FE2-9204-4DF5-9496-5362F88D30A1}" type="pres">
      <dgm:prSet presAssocID="{EB9E902F-CEFE-4BFA-8C33-2614D23E36A7}" presName="ParentBackground" presStyleLbl="node1" presStyleIdx="3" presStyleCnt="8"/>
      <dgm:spPr/>
    </dgm:pt>
    <dgm:pt modelId="{A4FB44DF-9AD1-40FB-AD77-41169AA2EB98}" type="pres">
      <dgm:prSet presAssocID="{EB9E902F-CEFE-4BFA-8C33-2614D23E36A7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D60595B-F1F4-46C1-BE6F-179342954B6F}" type="pres">
      <dgm:prSet presAssocID="{2CA724B9-9FB8-4684-9DE9-1F41B6C0CB5D}" presName="Accent2" presStyleCnt="0"/>
      <dgm:spPr/>
    </dgm:pt>
    <dgm:pt modelId="{486DAC04-7CC7-44DC-9D14-883BF04DE9E1}" type="pres">
      <dgm:prSet presAssocID="{2CA724B9-9FB8-4684-9DE9-1F41B6C0CB5D}" presName="Accent" presStyleLbl="node1" presStyleIdx="4" presStyleCnt="8"/>
      <dgm:spPr/>
    </dgm:pt>
    <dgm:pt modelId="{36E29F89-EB78-4E3F-8FA2-6A2195F0BA46}" type="pres">
      <dgm:prSet presAssocID="{2CA724B9-9FB8-4684-9DE9-1F41B6C0CB5D}" presName="ParentBackground2" presStyleCnt="0"/>
      <dgm:spPr/>
    </dgm:pt>
    <dgm:pt modelId="{33BD4E67-9554-446B-B834-CCA41C9DE6A9}" type="pres">
      <dgm:prSet presAssocID="{2CA724B9-9FB8-4684-9DE9-1F41B6C0CB5D}" presName="ParentBackground" presStyleLbl="node1" presStyleIdx="5" presStyleCnt="8"/>
      <dgm:spPr/>
    </dgm:pt>
    <dgm:pt modelId="{05CD5EE4-2545-4FBB-9110-70AB03768DCB}" type="pres">
      <dgm:prSet presAssocID="{2CA724B9-9FB8-4684-9DE9-1F41B6C0CB5D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98E8997-CD45-45DE-9672-226F11FA73BA}" type="pres">
      <dgm:prSet presAssocID="{91537AA1-17D4-49B5-B7FD-F57767DAD7A8}" presName="Accent1" presStyleCnt="0"/>
      <dgm:spPr/>
    </dgm:pt>
    <dgm:pt modelId="{8C00AC97-43BB-41EC-99C1-7FA250B3E14D}" type="pres">
      <dgm:prSet presAssocID="{91537AA1-17D4-49B5-B7FD-F57767DAD7A8}" presName="Accent" presStyleLbl="node1" presStyleIdx="6" presStyleCnt="8"/>
      <dgm:spPr/>
    </dgm:pt>
    <dgm:pt modelId="{A2F24434-8DCC-4701-BC35-6E45B14BA7A3}" type="pres">
      <dgm:prSet presAssocID="{91537AA1-17D4-49B5-B7FD-F57767DAD7A8}" presName="ParentBackground1" presStyleCnt="0"/>
      <dgm:spPr/>
    </dgm:pt>
    <dgm:pt modelId="{12D26C56-4A9C-4FDF-A73B-689A4C5E8A71}" type="pres">
      <dgm:prSet presAssocID="{91537AA1-17D4-49B5-B7FD-F57767DAD7A8}" presName="ParentBackground" presStyleLbl="node1" presStyleIdx="7" presStyleCnt="8"/>
      <dgm:spPr/>
    </dgm:pt>
    <dgm:pt modelId="{2E920DF4-A737-4331-9BA0-14D0913626C7}" type="pres">
      <dgm:prSet presAssocID="{91537AA1-17D4-49B5-B7FD-F57767DAD7A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292020D-762C-47C0-BB04-603BC64B451A}" type="presOf" srcId="{2CA724B9-9FB8-4684-9DE9-1F41B6C0CB5D}" destId="{33BD4E67-9554-446B-B834-CCA41C9DE6A9}" srcOrd="0" destOrd="0" presId="urn:microsoft.com/office/officeart/2018/layout/CircleProcess"/>
    <dgm:cxn modelId="{1FE4F668-56D9-43C4-9124-E6269F505654}" type="presOf" srcId="{EB9E902F-CEFE-4BFA-8C33-2614D23E36A7}" destId="{BCE42FE2-9204-4DF5-9496-5362F88D30A1}" srcOrd="0" destOrd="0" presId="urn:microsoft.com/office/officeart/2018/layout/CircleProcess"/>
    <dgm:cxn modelId="{D78F884A-97DC-483A-AB65-E552B653E110}" srcId="{C0A5DE21-A427-42EE-A740-36752748B2E4}" destId="{2CA724B9-9FB8-4684-9DE9-1F41B6C0CB5D}" srcOrd="1" destOrd="0" parTransId="{0C8DB641-1BA1-4808-99B4-40BBEFE1D63A}" sibTransId="{BCF00CCF-15BA-4F91-AB60-CEDE9190E488}"/>
    <dgm:cxn modelId="{180B368E-982E-4E1A-97E6-7B2B544990A6}" type="presOf" srcId="{EB9E902F-CEFE-4BFA-8C33-2614D23E36A7}" destId="{A4FB44DF-9AD1-40FB-AD77-41169AA2EB98}" srcOrd="1" destOrd="0" presId="urn:microsoft.com/office/officeart/2018/layout/CircleProcess"/>
    <dgm:cxn modelId="{0CACC796-9193-4A64-9AAC-CC7DA958A725}" type="presOf" srcId="{91537AA1-17D4-49B5-B7FD-F57767DAD7A8}" destId="{2E920DF4-A737-4331-9BA0-14D0913626C7}" srcOrd="1" destOrd="0" presId="urn:microsoft.com/office/officeart/2018/layout/CircleProcess"/>
    <dgm:cxn modelId="{0C785D9C-9F20-4271-A789-E9FDFECE35B6}" type="presOf" srcId="{2CA724B9-9FB8-4684-9DE9-1F41B6C0CB5D}" destId="{05CD5EE4-2545-4FBB-9110-70AB03768DCB}" srcOrd="1" destOrd="0" presId="urn:microsoft.com/office/officeart/2018/layout/CircleProcess"/>
    <dgm:cxn modelId="{B28B25AE-81B6-416F-A3DE-1A7CFE685C1B}" srcId="{C0A5DE21-A427-42EE-A740-36752748B2E4}" destId="{EB9E902F-CEFE-4BFA-8C33-2614D23E36A7}" srcOrd="2" destOrd="0" parTransId="{15F2C679-4D21-4288-8DD0-019ADBA9715B}" sibTransId="{AD78BC3C-14DD-49D7-92C8-3621D8FFB09B}"/>
    <dgm:cxn modelId="{C738EDAE-C319-4EF7-9F5C-BFF1FFB89FEE}" srcId="{C0A5DE21-A427-42EE-A740-36752748B2E4}" destId="{91537AA1-17D4-49B5-B7FD-F57767DAD7A8}" srcOrd="0" destOrd="0" parTransId="{4C0A860C-2B3F-4BA7-AB74-5C311DF1609B}" sibTransId="{5812AB2E-40B0-47E2-875F-9488DFFBDAF7}"/>
    <dgm:cxn modelId="{B6AE31B5-D588-4C1B-AA50-9020DB29A5DC}" srcId="{C0A5DE21-A427-42EE-A740-36752748B2E4}" destId="{810F0D48-34B2-485F-B35C-F82BC8D2190D}" srcOrd="3" destOrd="0" parTransId="{C359A593-4A95-437D-B821-A07A5C3371F8}" sibTransId="{8DF74BE4-8DB0-4F15-9E73-D93A9DB23709}"/>
    <dgm:cxn modelId="{96A1C5B6-092D-48E6-A97F-601FC53CB79A}" type="presOf" srcId="{C0A5DE21-A427-42EE-A740-36752748B2E4}" destId="{B2A63385-C862-4A24-963E-F3538507B1D0}" srcOrd="0" destOrd="0" presId="urn:microsoft.com/office/officeart/2018/layout/CircleProcess"/>
    <dgm:cxn modelId="{46186EC3-E4B4-44FD-A831-AE460EF9C42D}" type="presOf" srcId="{810F0D48-34B2-485F-B35C-F82BC8D2190D}" destId="{A9646D08-F0DB-4C1E-87ED-9FFAEF4609B8}" srcOrd="1" destOrd="0" presId="urn:microsoft.com/office/officeart/2018/layout/CircleProcess"/>
    <dgm:cxn modelId="{EC091CF8-E138-43CC-B50A-C68E91D257CD}" type="presOf" srcId="{91537AA1-17D4-49B5-B7FD-F57767DAD7A8}" destId="{12D26C56-4A9C-4FDF-A73B-689A4C5E8A71}" srcOrd="0" destOrd="0" presId="urn:microsoft.com/office/officeart/2018/layout/CircleProcess"/>
    <dgm:cxn modelId="{32B21BFA-4191-4B65-A305-9494AEB8AD22}" type="presOf" srcId="{810F0D48-34B2-485F-B35C-F82BC8D2190D}" destId="{941B3269-BC45-4A11-8D68-FE671AF272A1}" srcOrd="0" destOrd="0" presId="urn:microsoft.com/office/officeart/2018/layout/CircleProcess"/>
    <dgm:cxn modelId="{0EA55043-1E14-49EC-8F9D-3C5E212D7506}" type="presParOf" srcId="{B2A63385-C862-4A24-963E-F3538507B1D0}" destId="{A261A569-927A-4888-A812-95D5B0FD8568}" srcOrd="0" destOrd="0" presId="urn:microsoft.com/office/officeart/2018/layout/CircleProcess"/>
    <dgm:cxn modelId="{C8FEFC87-599D-474F-82C1-0930DFECCD90}" type="presParOf" srcId="{A261A569-927A-4888-A812-95D5B0FD8568}" destId="{412CA7D2-862E-4EEE-937A-CF22C49D99A6}" srcOrd="0" destOrd="0" presId="urn:microsoft.com/office/officeart/2018/layout/CircleProcess"/>
    <dgm:cxn modelId="{6D8FB081-DF50-4C61-8B5E-A32DD889CB19}" type="presParOf" srcId="{B2A63385-C862-4A24-963E-F3538507B1D0}" destId="{41956625-4D10-46D3-B2D1-2150F9A261EF}" srcOrd="1" destOrd="0" presId="urn:microsoft.com/office/officeart/2018/layout/CircleProcess"/>
    <dgm:cxn modelId="{2275BAC4-4CBE-4BBF-B6FD-EB6581620F6A}" type="presParOf" srcId="{41956625-4D10-46D3-B2D1-2150F9A261EF}" destId="{941B3269-BC45-4A11-8D68-FE671AF272A1}" srcOrd="0" destOrd="0" presId="urn:microsoft.com/office/officeart/2018/layout/CircleProcess"/>
    <dgm:cxn modelId="{20CCE2B1-CD46-4CF7-9D64-F570873AEC88}" type="presParOf" srcId="{B2A63385-C862-4A24-963E-F3538507B1D0}" destId="{A9646D08-F0DB-4C1E-87ED-9FFAEF4609B8}" srcOrd="2" destOrd="0" presId="urn:microsoft.com/office/officeart/2018/layout/CircleProcess"/>
    <dgm:cxn modelId="{5EAAFD01-471E-438C-9139-F5B3316C2B0E}" type="presParOf" srcId="{B2A63385-C862-4A24-963E-F3538507B1D0}" destId="{D185B92C-B92E-40B1-9D34-1FFAC698ED81}" srcOrd="3" destOrd="0" presId="urn:microsoft.com/office/officeart/2018/layout/CircleProcess"/>
    <dgm:cxn modelId="{4C612DEB-EF32-4442-BD2B-FACF72ED40D0}" type="presParOf" srcId="{D185B92C-B92E-40B1-9D34-1FFAC698ED81}" destId="{5372EF05-E0B6-4090-82B3-3E4C482BD2B6}" srcOrd="0" destOrd="0" presId="urn:microsoft.com/office/officeart/2018/layout/CircleProcess"/>
    <dgm:cxn modelId="{1A29215A-771B-43F0-B643-5E655D8DB2C6}" type="presParOf" srcId="{B2A63385-C862-4A24-963E-F3538507B1D0}" destId="{3876F9F9-5E62-4EC9-9993-99DC60F448A6}" srcOrd="4" destOrd="0" presId="urn:microsoft.com/office/officeart/2018/layout/CircleProcess"/>
    <dgm:cxn modelId="{FC1283AA-6EBB-4B09-A05D-3449D1730CC7}" type="presParOf" srcId="{3876F9F9-5E62-4EC9-9993-99DC60F448A6}" destId="{BCE42FE2-9204-4DF5-9496-5362F88D30A1}" srcOrd="0" destOrd="0" presId="urn:microsoft.com/office/officeart/2018/layout/CircleProcess"/>
    <dgm:cxn modelId="{3BC59DED-823B-4916-9771-E9EDFA4EE586}" type="presParOf" srcId="{B2A63385-C862-4A24-963E-F3538507B1D0}" destId="{A4FB44DF-9AD1-40FB-AD77-41169AA2EB98}" srcOrd="5" destOrd="0" presId="urn:microsoft.com/office/officeart/2018/layout/CircleProcess"/>
    <dgm:cxn modelId="{1791C163-1119-4BDF-ACDB-D3E66820B6F8}" type="presParOf" srcId="{B2A63385-C862-4A24-963E-F3538507B1D0}" destId="{ED60595B-F1F4-46C1-BE6F-179342954B6F}" srcOrd="6" destOrd="0" presId="urn:microsoft.com/office/officeart/2018/layout/CircleProcess"/>
    <dgm:cxn modelId="{AAD8DF5D-022D-4986-A57D-FBDF10258A5A}" type="presParOf" srcId="{ED60595B-F1F4-46C1-BE6F-179342954B6F}" destId="{486DAC04-7CC7-44DC-9D14-883BF04DE9E1}" srcOrd="0" destOrd="0" presId="urn:microsoft.com/office/officeart/2018/layout/CircleProcess"/>
    <dgm:cxn modelId="{2C414FE8-ACAC-4DEE-9AA2-67AE9AF84EAD}" type="presParOf" srcId="{B2A63385-C862-4A24-963E-F3538507B1D0}" destId="{36E29F89-EB78-4E3F-8FA2-6A2195F0BA46}" srcOrd="7" destOrd="0" presId="urn:microsoft.com/office/officeart/2018/layout/CircleProcess"/>
    <dgm:cxn modelId="{82B6FE25-4CD0-4343-AB31-54CE8B4B96E5}" type="presParOf" srcId="{36E29F89-EB78-4E3F-8FA2-6A2195F0BA46}" destId="{33BD4E67-9554-446B-B834-CCA41C9DE6A9}" srcOrd="0" destOrd="0" presId="urn:microsoft.com/office/officeart/2018/layout/CircleProcess"/>
    <dgm:cxn modelId="{2837578A-8A51-47C4-A867-E31407F7BAA2}" type="presParOf" srcId="{B2A63385-C862-4A24-963E-F3538507B1D0}" destId="{05CD5EE4-2545-4FBB-9110-70AB03768DCB}" srcOrd="8" destOrd="0" presId="urn:microsoft.com/office/officeart/2018/layout/CircleProcess"/>
    <dgm:cxn modelId="{0D5388CD-8DFB-4A41-BA4D-67B050A9E46C}" type="presParOf" srcId="{B2A63385-C862-4A24-963E-F3538507B1D0}" destId="{098E8997-CD45-45DE-9672-226F11FA73BA}" srcOrd="9" destOrd="0" presId="urn:microsoft.com/office/officeart/2018/layout/CircleProcess"/>
    <dgm:cxn modelId="{B12881E6-599C-4E2E-A702-CAFBBEB326DA}" type="presParOf" srcId="{098E8997-CD45-45DE-9672-226F11FA73BA}" destId="{8C00AC97-43BB-41EC-99C1-7FA250B3E14D}" srcOrd="0" destOrd="0" presId="urn:microsoft.com/office/officeart/2018/layout/CircleProcess"/>
    <dgm:cxn modelId="{D875A1FD-6722-4B5A-ACA8-7BCAC9896E20}" type="presParOf" srcId="{B2A63385-C862-4A24-963E-F3538507B1D0}" destId="{A2F24434-8DCC-4701-BC35-6E45B14BA7A3}" srcOrd="10" destOrd="0" presId="urn:microsoft.com/office/officeart/2018/layout/CircleProcess"/>
    <dgm:cxn modelId="{15654928-297F-4869-94E1-8FEB49CC6B4C}" type="presParOf" srcId="{A2F24434-8DCC-4701-BC35-6E45B14BA7A3}" destId="{12D26C56-4A9C-4FDF-A73B-689A4C5E8A71}" srcOrd="0" destOrd="0" presId="urn:microsoft.com/office/officeart/2018/layout/CircleProcess"/>
    <dgm:cxn modelId="{441378F6-55BD-4D8E-B271-9401F0257EA9}" type="presParOf" srcId="{B2A63385-C862-4A24-963E-F3538507B1D0}" destId="{2E920DF4-A737-4331-9BA0-14D0913626C7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 dirty="0"/>
            <a:t>Intune (More than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/>
            <a:t>Intune (More the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Intune (More than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Intune (More than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Intune (More than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CA7D2-862E-4EEE-937A-CF22C49D99A6}">
      <dsp:nvSpPr>
        <dsp:cNvPr id="0" name=""/>
        <dsp:cNvSpPr/>
      </dsp:nvSpPr>
      <dsp:spPr>
        <a:xfrm>
          <a:off x="7345294" y="947735"/>
          <a:ext cx="2198284" cy="21983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1B3269-BC45-4A11-8D68-FE671AF272A1}">
      <dsp:nvSpPr>
        <dsp:cNvPr id="0" name=""/>
        <dsp:cNvSpPr/>
      </dsp:nvSpPr>
      <dsp:spPr>
        <a:xfrm>
          <a:off x="7418822" y="1021028"/>
          <a:ext cx="2052172" cy="20518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 Management</a:t>
          </a:r>
        </a:p>
      </dsp:txBody>
      <dsp:txXfrm>
        <a:off x="7711989" y="1314199"/>
        <a:ext cx="1465837" cy="1465469"/>
      </dsp:txXfrm>
    </dsp:sp>
    <dsp:sp modelId="{5372EF05-E0B6-4090-82B3-3E4C482BD2B6}">
      <dsp:nvSpPr>
        <dsp:cNvPr id="0" name=""/>
        <dsp:cNvSpPr/>
      </dsp:nvSpPr>
      <dsp:spPr>
        <a:xfrm rot="2700000">
          <a:off x="5064038" y="947580"/>
          <a:ext cx="2198320" cy="21983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42FE2-9204-4DF5-9496-5362F88D30A1}">
      <dsp:nvSpPr>
        <dsp:cNvPr id="0" name=""/>
        <dsp:cNvSpPr/>
      </dsp:nvSpPr>
      <dsp:spPr>
        <a:xfrm>
          <a:off x="5147010" y="1021028"/>
          <a:ext cx="2052172" cy="20518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Policy Management (Similar to GPO)</a:t>
          </a:r>
        </a:p>
      </dsp:txBody>
      <dsp:txXfrm>
        <a:off x="5440177" y="1314199"/>
        <a:ext cx="1465837" cy="1465469"/>
      </dsp:txXfrm>
    </dsp:sp>
    <dsp:sp modelId="{486DAC04-7CC7-44DC-9D14-883BF04DE9E1}">
      <dsp:nvSpPr>
        <dsp:cNvPr id="0" name=""/>
        <dsp:cNvSpPr/>
      </dsp:nvSpPr>
      <dsp:spPr>
        <a:xfrm rot="2700000">
          <a:off x="2801652" y="947580"/>
          <a:ext cx="2198320" cy="21983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D4E67-9554-446B-B834-CCA41C9DE6A9}">
      <dsp:nvSpPr>
        <dsp:cNvPr id="0" name=""/>
        <dsp:cNvSpPr/>
      </dsp:nvSpPr>
      <dsp:spPr>
        <a:xfrm>
          <a:off x="2875198" y="1021028"/>
          <a:ext cx="2052172" cy="20518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Compliance Management</a:t>
          </a:r>
        </a:p>
      </dsp:txBody>
      <dsp:txXfrm>
        <a:off x="3168365" y="1314199"/>
        <a:ext cx="1465837" cy="1465469"/>
      </dsp:txXfrm>
    </dsp:sp>
    <dsp:sp modelId="{8C00AC97-43BB-41EC-99C1-7FA250B3E14D}">
      <dsp:nvSpPr>
        <dsp:cNvPr id="0" name=""/>
        <dsp:cNvSpPr/>
      </dsp:nvSpPr>
      <dsp:spPr>
        <a:xfrm rot="2700000">
          <a:off x="529840" y="947580"/>
          <a:ext cx="2198320" cy="21983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26C56-4A9C-4FDF-A73B-689A4C5E8A71}">
      <dsp:nvSpPr>
        <dsp:cNvPr id="0" name=""/>
        <dsp:cNvSpPr/>
      </dsp:nvSpPr>
      <dsp:spPr>
        <a:xfrm>
          <a:off x="603386" y="1021028"/>
          <a:ext cx="2052172" cy="205181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Device Enrollment Capabilities</a:t>
          </a:r>
        </a:p>
      </dsp:txBody>
      <dsp:txXfrm>
        <a:off x="896553" y="1314199"/>
        <a:ext cx="1465837" cy="14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Intune (More than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Intune (More the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E131C-40C8-4957-8A3A-AC2978ECE68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B51EA-4F57-473D-B5FA-40D40318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DB3-AA37-4173-BCED-C5F81298C20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B51EA-4F57-473D-B5FA-40D403186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9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1A414-BB4E-4FD3-A83D-8E0EBBC0AA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03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1A414-BB4E-4FD3-A83D-8E0EBBC0AA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287BEB-E6B7-41B5-A087-B498FEAAB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1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B51EA-4F57-473D-B5FA-40D4031868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0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02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89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5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4880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0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9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2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for10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22D39DE-6EE8-4926-8586-81B7E534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Doug Wilson</a:t>
            </a:r>
          </a:p>
          <a:p>
            <a:pPr>
              <a:lnSpc>
                <a:spcPct val="90000"/>
              </a:lnSpc>
            </a:pPr>
            <a:r>
              <a:rPr lang="en-US" dirty="0"/>
              <a:t>@</a:t>
            </a:r>
            <a:r>
              <a:rPr lang="en-US" dirty="0" err="1"/>
              <a:t>ManageDoug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Solutions and Product Manager, Now Micro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5F695-67F2-4941-AB35-A7BD5E91F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Evolve to Modern Management </a:t>
            </a:r>
          </a:p>
        </p:txBody>
      </p:sp>
    </p:spTree>
    <p:extLst>
      <p:ext uri="{BB962C8B-B14F-4D97-AF65-F5344CB8AC3E}">
        <p14:creationId xmlns:p14="http://schemas.microsoft.com/office/powerpoint/2010/main" val="358913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18EF-4121-42D8-BEA9-434D4DB5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Co-Management FYI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B349-35B6-4CAE-96EA-38CCC836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to keep in mind</a:t>
            </a:r>
          </a:p>
          <a:p>
            <a:pPr lvl="1"/>
            <a:r>
              <a:rPr lang="en-US" dirty="0"/>
              <a:t>Azure AD Premium</a:t>
            </a:r>
          </a:p>
          <a:p>
            <a:pPr lvl="1"/>
            <a:r>
              <a:rPr lang="en-US" dirty="0"/>
              <a:t>EMS or Intune Licensing</a:t>
            </a:r>
          </a:p>
          <a:p>
            <a:r>
              <a:rPr lang="en-US" dirty="0"/>
              <a:t>Legacy Intune portal should not be in use anymore</a:t>
            </a:r>
          </a:p>
          <a:p>
            <a:r>
              <a:rPr lang="en-US" dirty="0"/>
              <a:t>Devices need to be Registered or joined into Azure AD</a:t>
            </a:r>
          </a:p>
          <a:p>
            <a:pPr lvl="1"/>
            <a:r>
              <a:rPr lang="en-US" dirty="0"/>
              <a:t>Hybrid management is a great idea for using co-management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3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B772-B3D5-4A92-A002-997C8698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Co-management supports the following workloads: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FED8-AAB9-489F-9502-479D98196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Compliance policies</a:t>
            </a:r>
          </a:p>
          <a:p>
            <a:r>
              <a:rPr lang="en-US" dirty="0"/>
              <a:t>Windows Update policies</a:t>
            </a:r>
          </a:p>
          <a:p>
            <a:r>
              <a:rPr lang="en-US" dirty="0"/>
              <a:t>Resource access policies</a:t>
            </a:r>
          </a:p>
          <a:p>
            <a:r>
              <a:rPr lang="en-US" dirty="0"/>
              <a:t>Endpoint Protection</a:t>
            </a:r>
          </a:p>
          <a:p>
            <a:r>
              <a:rPr lang="en-US" dirty="0"/>
              <a:t>Device configuration</a:t>
            </a:r>
          </a:p>
          <a:p>
            <a:r>
              <a:rPr lang="en-US" dirty="0"/>
              <a:t>Office Click-to-Run apps</a:t>
            </a:r>
          </a:p>
          <a:p>
            <a:r>
              <a:rPr lang="en-US" dirty="0"/>
              <a:t>Client apps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11F381-59E3-4BE2-A550-1DC58BF1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475" y="1817603"/>
            <a:ext cx="4763558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Demo </a:t>
            </a: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Co-Management Setup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DD590EA4-208B-45BF-B592-E40A4BB3D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D0B65C39-FA49-4090-9204-E09123C00A2B}"/>
              </a:ext>
            </a:extLst>
          </p:cNvPr>
          <p:cNvSpPr/>
          <p:nvPr/>
        </p:nvSpPr>
        <p:spPr>
          <a:xfrm>
            <a:off x="3243657" y="4668626"/>
            <a:ext cx="872836" cy="997528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Itemized 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087732"/>
              </p:ext>
            </p:extLst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3673044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A1D8A-1109-4811-9595-129550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What we manage with Intune</a:t>
            </a:r>
            <a:endParaRPr lang="en-US" dirty="0"/>
          </a:p>
        </p:txBody>
      </p:sp>
      <p:sp>
        <p:nvSpPr>
          <p:cNvPr id="75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7" name="Content Placeholder 2">
            <a:extLst>
              <a:ext uri="{FF2B5EF4-FFF2-40B4-BE49-F238E27FC236}">
                <a16:creationId xmlns:a16="http://schemas.microsoft.com/office/drawing/2014/main" id="{889831FB-B5DB-4BB8-9A28-7E0CE3947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9535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58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Itemized 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960381"/>
              </p:ext>
            </p:extLst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4786941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C1C4DE-7053-4A9E-B0A8-B7FC6D225820}"/>
              </a:ext>
            </a:extLst>
          </p:cNvPr>
          <p:cNvSpPr/>
          <p:nvPr/>
        </p:nvSpPr>
        <p:spPr>
          <a:xfrm>
            <a:off x="1730" y="973"/>
            <a:ext cx="12188542" cy="1486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49">
              <a:defRPr/>
            </a:pPr>
            <a:endParaRPr lang="en-US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025" y="198534"/>
            <a:ext cx="8596668" cy="1320800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WINDOWS AUTOPILOT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136418-742C-4D63-86A5-8C7E356720D6}"/>
              </a:ext>
            </a:extLst>
          </p:cNvPr>
          <p:cNvGrpSpPr/>
          <p:nvPr/>
        </p:nvGrpSpPr>
        <p:grpSpPr>
          <a:xfrm>
            <a:off x="4491219" y="3394512"/>
            <a:ext cx="2900460" cy="2573999"/>
            <a:chOff x="531852" y="3090429"/>
            <a:chExt cx="2959039" cy="26259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0B938F-6070-4688-9A01-02EE841689CA}"/>
                </a:ext>
              </a:extLst>
            </p:cNvPr>
            <p:cNvSpPr txBox="1"/>
            <p:nvPr/>
          </p:nvSpPr>
          <p:spPr>
            <a:xfrm>
              <a:off x="531852" y="3090429"/>
              <a:ext cx="2959039" cy="3878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4225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2745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rPr>
                <a:t>Simple, IT-Driven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AFF789-7EAF-4251-85AB-A3F3BB0627BB}"/>
                </a:ext>
              </a:extLst>
            </p:cNvPr>
            <p:cNvSpPr/>
            <p:nvPr/>
          </p:nvSpPr>
          <p:spPr bwMode="auto">
            <a:xfrm>
              <a:off x="544243" y="3654211"/>
              <a:ext cx="2946648" cy="2062203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79259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Use the Windows Configuration Designer to create a package containing customizations</a:t>
              </a:r>
            </a:p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Package copied to each computer, installed to customize the PC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67302F-7458-41AE-8222-278095680D82}"/>
              </a:ext>
            </a:extLst>
          </p:cNvPr>
          <p:cNvGrpSpPr/>
          <p:nvPr/>
        </p:nvGrpSpPr>
        <p:grpSpPr>
          <a:xfrm>
            <a:off x="1465129" y="3394511"/>
            <a:ext cx="2915448" cy="2574359"/>
            <a:chOff x="8475848" y="3090428"/>
            <a:chExt cx="2974331" cy="26263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E4608A-DC83-4D28-9BAC-15581BF39D48}"/>
                </a:ext>
              </a:extLst>
            </p:cNvPr>
            <p:cNvSpPr txBox="1"/>
            <p:nvPr/>
          </p:nvSpPr>
          <p:spPr>
            <a:xfrm>
              <a:off x="8475848" y="3090428"/>
              <a:ext cx="2974331" cy="3878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32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defRPr>
              </a:lvl1pPr>
            </a:lstStyle>
            <a:p>
              <a:pPr algn="ctr" defTabSz="914225">
                <a:defRPr/>
              </a:pPr>
              <a:r>
                <a:rPr lang="en-US" sz="2745" dirty="0"/>
                <a:t>Cloud-Driven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8F40CF-9DA9-467D-B8DF-8A2C88EEFA56}"/>
                </a:ext>
              </a:extLst>
            </p:cNvPr>
            <p:cNvSpPr/>
            <p:nvPr/>
          </p:nvSpPr>
          <p:spPr bwMode="auto">
            <a:xfrm>
              <a:off x="8475848" y="3654579"/>
              <a:ext cx="2948874" cy="2062201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79259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Pre-register devices in the cloud via the Windows AutoPilot deployment service</a:t>
              </a:r>
            </a:p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Device completely configured with no IT intervention required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F59D6B-A206-4840-8D51-065C30F81CD2}"/>
              </a:ext>
            </a:extLst>
          </p:cNvPr>
          <p:cNvGrpSpPr/>
          <p:nvPr/>
        </p:nvGrpSpPr>
        <p:grpSpPr>
          <a:xfrm>
            <a:off x="7520963" y="3394512"/>
            <a:ext cx="2889492" cy="2573999"/>
            <a:chOff x="544242" y="3090429"/>
            <a:chExt cx="2947851" cy="26259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C26AF0-0FAA-41B8-9840-38987EEB9E21}"/>
                </a:ext>
              </a:extLst>
            </p:cNvPr>
            <p:cNvSpPr txBox="1"/>
            <p:nvPr/>
          </p:nvSpPr>
          <p:spPr>
            <a:xfrm>
              <a:off x="544242" y="3090429"/>
              <a:ext cx="2947851" cy="3878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4225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2745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rPr>
                <a:t>Teacher-Driven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175C8A-C9D4-4F22-BF73-21A8D0970D00}"/>
                </a:ext>
              </a:extLst>
            </p:cNvPr>
            <p:cNvSpPr/>
            <p:nvPr/>
          </p:nvSpPr>
          <p:spPr bwMode="auto">
            <a:xfrm>
              <a:off x="544242" y="3654212"/>
              <a:ext cx="2947851" cy="206220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79259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Wizard-driven “Set up School PCs” app to create a USB key with school-specific customizations</a:t>
              </a:r>
            </a:p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Set up additional PCs in just a few minutes using that USB key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297983-02A9-4ED2-A79D-3BEA0BC6B440}"/>
              </a:ext>
            </a:extLst>
          </p:cNvPr>
          <p:cNvGrpSpPr/>
          <p:nvPr/>
        </p:nvGrpSpPr>
        <p:grpSpPr>
          <a:xfrm>
            <a:off x="2156020" y="2039515"/>
            <a:ext cx="1508715" cy="1513249"/>
            <a:chOff x="3868723" y="1785174"/>
            <a:chExt cx="1539186" cy="1543812"/>
          </a:xfrm>
        </p:grpSpPr>
        <p:pic>
          <p:nvPicPr>
            <p:cNvPr id="44" name="Picture 6" descr="\\MAGNUM\Projects\Microsoft\Cloud Power FY12\Design\ICONS_PNG\Cloud.png">
              <a:extLst>
                <a:ext uri="{FF2B5EF4-FFF2-40B4-BE49-F238E27FC236}">
                  <a16:creationId xmlns:a16="http://schemas.microsoft.com/office/drawing/2014/main" id="{1CF27C47-E0B8-437B-810C-BD9081D09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723" y="1785174"/>
              <a:ext cx="1539186" cy="1539186"/>
            </a:xfrm>
            <a:prstGeom prst="rect">
              <a:avLst/>
            </a:prstGeom>
            <a:noFill/>
          </p:spPr>
        </p:pic>
        <p:pic>
          <p:nvPicPr>
            <p:cNvPr id="45" name="Picture 6" descr="\\MAGNUM\Projects\Microsoft\Cloud Power FY12\Design\ICONS_PNG\Flexible_Workspace.png">
              <a:extLst>
                <a:ext uri="{FF2B5EF4-FFF2-40B4-BE49-F238E27FC236}">
                  <a16:creationId xmlns:a16="http://schemas.microsoft.com/office/drawing/2014/main" id="{47264027-E235-4251-BF35-FC2D6CBDD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822" y="2162915"/>
              <a:ext cx="548987" cy="11660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6A3049-9F04-4DB9-A7B0-0289D8A4E315}"/>
              </a:ext>
            </a:extLst>
          </p:cNvPr>
          <p:cNvGrpSpPr/>
          <p:nvPr/>
        </p:nvGrpSpPr>
        <p:grpSpPr bwMode="black">
          <a:xfrm>
            <a:off x="5432927" y="2324344"/>
            <a:ext cx="1118386" cy="807821"/>
            <a:chOff x="813584" y="4312262"/>
            <a:chExt cx="478309" cy="370027"/>
          </a:xfrm>
        </p:grpSpPr>
        <p:sp>
          <p:nvSpPr>
            <p:cNvPr id="47" name="Freeform 79">
              <a:extLst>
                <a:ext uri="{FF2B5EF4-FFF2-40B4-BE49-F238E27FC236}">
                  <a16:creationId xmlns:a16="http://schemas.microsoft.com/office/drawing/2014/main" id="{C7DD3E2F-31D8-469D-B22D-57DFC6C7D8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13584" y="4503897"/>
              <a:ext cx="478309" cy="178392"/>
            </a:xfrm>
            <a:custGeom>
              <a:avLst/>
              <a:gdLst>
                <a:gd name="T0" fmla="*/ 159 w 260"/>
                <a:gd name="T1" fmla="*/ 7 h 97"/>
                <a:gd name="T2" fmla="*/ 143 w 260"/>
                <a:gd name="T3" fmla="*/ 23 h 97"/>
                <a:gd name="T4" fmla="*/ 121 w 260"/>
                <a:gd name="T5" fmla="*/ 23 h 97"/>
                <a:gd name="T6" fmla="*/ 105 w 260"/>
                <a:gd name="T7" fmla="*/ 7 h 97"/>
                <a:gd name="T8" fmla="*/ 105 w 260"/>
                <a:gd name="T9" fmla="*/ 0 h 97"/>
                <a:gd name="T10" fmla="*/ 0 w 260"/>
                <a:gd name="T11" fmla="*/ 0 h 97"/>
                <a:gd name="T12" fmla="*/ 0 w 260"/>
                <a:gd name="T13" fmla="*/ 81 h 97"/>
                <a:gd name="T14" fmla="*/ 16 w 260"/>
                <a:gd name="T15" fmla="*/ 97 h 97"/>
                <a:gd name="T16" fmla="*/ 244 w 260"/>
                <a:gd name="T17" fmla="*/ 97 h 97"/>
                <a:gd name="T18" fmla="*/ 260 w 260"/>
                <a:gd name="T19" fmla="*/ 81 h 97"/>
                <a:gd name="T20" fmla="*/ 260 w 260"/>
                <a:gd name="T21" fmla="*/ 0 h 97"/>
                <a:gd name="T22" fmla="*/ 159 w 260"/>
                <a:gd name="T23" fmla="*/ 0 h 97"/>
                <a:gd name="T24" fmla="*/ 159 w 260"/>
                <a:gd name="T25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97">
                  <a:moveTo>
                    <a:pt x="159" y="7"/>
                  </a:moveTo>
                  <a:cubicBezTo>
                    <a:pt x="159" y="16"/>
                    <a:pt x="152" y="23"/>
                    <a:pt x="143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12" y="23"/>
                    <a:pt x="105" y="16"/>
                    <a:pt x="105" y="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0"/>
                    <a:pt x="8" y="97"/>
                    <a:pt x="16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53" y="97"/>
                    <a:pt x="260" y="90"/>
                    <a:pt x="260" y="81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pPr defTabSz="1075592">
                <a:defRPr/>
              </a:pPr>
              <a:endParaRPr lang="en-US" sz="186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E0D91CAB-9693-470D-898B-CA3136F9C48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813584" y="4312262"/>
              <a:ext cx="478309" cy="176834"/>
            </a:xfrm>
            <a:custGeom>
              <a:avLst/>
              <a:gdLst>
                <a:gd name="T0" fmla="*/ 244 w 260"/>
                <a:gd name="T1" fmla="*/ 39 h 96"/>
                <a:gd name="T2" fmla="*/ 212 w 260"/>
                <a:gd name="T3" fmla="*/ 39 h 96"/>
                <a:gd name="T4" fmla="*/ 212 w 260"/>
                <a:gd name="T5" fmla="*/ 19 h 96"/>
                <a:gd name="T6" fmla="*/ 189 w 260"/>
                <a:gd name="T7" fmla="*/ 0 h 96"/>
                <a:gd name="T8" fmla="*/ 70 w 260"/>
                <a:gd name="T9" fmla="*/ 0 h 96"/>
                <a:gd name="T10" fmla="*/ 47 w 260"/>
                <a:gd name="T11" fmla="*/ 19 h 96"/>
                <a:gd name="T12" fmla="*/ 47 w 260"/>
                <a:gd name="T13" fmla="*/ 39 h 96"/>
                <a:gd name="T14" fmla="*/ 16 w 260"/>
                <a:gd name="T15" fmla="*/ 39 h 96"/>
                <a:gd name="T16" fmla="*/ 0 w 260"/>
                <a:gd name="T17" fmla="*/ 54 h 96"/>
                <a:gd name="T18" fmla="*/ 0 w 260"/>
                <a:gd name="T19" fmla="*/ 96 h 96"/>
                <a:gd name="T20" fmla="*/ 105 w 260"/>
                <a:gd name="T21" fmla="*/ 96 h 96"/>
                <a:gd name="T22" fmla="*/ 105 w 260"/>
                <a:gd name="T23" fmla="*/ 89 h 96"/>
                <a:gd name="T24" fmla="*/ 121 w 260"/>
                <a:gd name="T25" fmla="*/ 74 h 96"/>
                <a:gd name="T26" fmla="*/ 143 w 260"/>
                <a:gd name="T27" fmla="*/ 74 h 96"/>
                <a:gd name="T28" fmla="*/ 159 w 260"/>
                <a:gd name="T29" fmla="*/ 89 h 96"/>
                <a:gd name="T30" fmla="*/ 159 w 260"/>
                <a:gd name="T31" fmla="*/ 96 h 96"/>
                <a:gd name="T32" fmla="*/ 260 w 260"/>
                <a:gd name="T33" fmla="*/ 96 h 96"/>
                <a:gd name="T34" fmla="*/ 260 w 260"/>
                <a:gd name="T35" fmla="*/ 54 h 96"/>
                <a:gd name="T36" fmla="*/ 244 w 260"/>
                <a:gd name="T37" fmla="*/ 39 h 96"/>
                <a:gd name="T38" fmla="*/ 197 w 260"/>
                <a:gd name="T39" fmla="*/ 39 h 96"/>
                <a:gd name="T40" fmla="*/ 61 w 260"/>
                <a:gd name="T41" fmla="*/ 39 h 96"/>
                <a:gd name="T42" fmla="*/ 61 w 260"/>
                <a:gd name="T43" fmla="*/ 19 h 96"/>
                <a:gd name="T44" fmla="*/ 70 w 260"/>
                <a:gd name="T45" fmla="*/ 14 h 96"/>
                <a:gd name="T46" fmla="*/ 189 w 260"/>
                <a:gd name="T47" fmla="*/ 14 h 96"/>
                <a:gd name="T48" fmla="*/ 197 w 260"/>
                <a:gd name="T49" fmla="*/ 19 h 96"/>
                <a:gd name="T50" fmla="*/ 197 w 260"/>
                <a:gd name="T5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96">
                  <a:moveTo>
                    <a:pt x="244" y="39"/>
                  </a:moveTo>
                  <a:cubicBezTo>
                    <a:pt x="212" y="39"/>
                    <a:pt x="212" y="39"/>
                    <a:pt x="212" y="39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2" y="8"/>
                    <a:pt x="202" y="0"/>
                    <a:pt x="18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47" y="8"/>
                    <a:pt x="47" y="1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8" y="39"/>
                    <a:pt x="0" y="46"/>
                    <a:pt x="0" y="5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5" y="81"/>
                    <a:pt x="112" y="74"/>
                    <a:pt x="121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52" y="74"/>
                    <a:pt x="159" y="81"/>
                    <a:pt x="159" y="89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46"/>
                    <a:pt x="253" y="39"/>
                    <a:pt x="244" y="39"/>
                  </a:cubicBezTo>
                  <a:close/>
                  <a:moveTo>
                    <a:pt x="197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7"/>
                    <a:pt x="64" y="14"/>
                    <a:pt x="70" y="14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94" y="14"/>
                    <a:pt x="197" y="17"/>
                    <a:pt x="197" y="19"/>
                  </a:cubicBezTo>
                  <a:lnTo>
                    <a:pt x="19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pPr defTabSz="1075592">
                <a:defRPr/>
              </a:pPr>
              <a:endParaRPr lang="en-US" sz="1863">
                <a:solidFill>
                  <a:srgbClr val="FFFFFF"/>
                </a:solidFill>
                <a:latin typeface="Segoe UI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618100-A7A4-4E3C-AD99-43D184CB76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369" y="2125169"/>
            <a:ext cx="1650680" cy="13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64E-6 4.59828E-6 L -0.29704 4.59828E-6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878E-6 4.59828E-6 L -0.29703 4.59828E-6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2262E-6 4.59828E-6 L -0.29703 4.59828E-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" name="Isosceles Triangle 17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A40F38C8-C26A-4A29-ABF9-A74BC3479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r="2" b="29960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C43DED-8A5F-444E-B7EA-981D922E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Demo</a:t>
            </a:r>
            <a:br>
              <a:rPr lang="en-US" sz="4800" dirty="0"/>
            </a:br>
            <a:r>
              <a:rPr lang="en-US" sz="4800" dirty="0"/>
              <a:t>Autopilot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936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oPilot">
            <a:hlinkClick r:id="" action="ppaction://media"/>
            <a:extLst>
              <a:ext uri="{FF2B5EF4-FFF2-40B4-BE49-F238E27FC236}">
                <a16:creationId xmlns:a16="http://schemas.microsoft.com/office/drawing/2014/main" id="{96485D88-772F-4EB8-BC94-1C707044C5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850" y="338341"/>
            <a:ext cx="9004479" cy="5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Itemized 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5252452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79" y="153569"/>
            <a:ext cx="3027005" cy="15663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936" y="633677"/>
            <a:ext cx="5511296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Join or Start your local user group</a:t>
            </a:r>
          </a:p>
          <a:p>
            <a:r>
              <a:rPr lang="en-US" dirty="0">
                <a:solidFill>
                  <a:schemeClr val="tx1"/>
                </a:solidFill>
              </a:rPr>
              <a:t>Participate in forums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Technet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MyItForum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Microsoft Tech Community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r>
              <a:rPr lang="en-US" dirty="0">
                <a:solidFill>
                  <a:schemeClr val="tx1"/>
                </a:solidFill>
              </a:rPr>
              <a:t>Get on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just for celebrities and presidents</a:t>
            </a:r>
          </a:p>
          <a:p>
            <a:r>
              <a:rPr lang="en-US" dirty="0">
                <a:solidFill>
                  <a:schemeClr val="tx1"/>
                </a:solidFill>
              </a:rPr>
              <a:t>Keep a Blog</a:t>
            </a:r>
          </a:p>
        </p:txBody>
      </p:sp>
      <p:pic>
        <p:nvPicPr>
          <p:cNvPr id="21" name="Picture 4" descr="Minnesota System Center User Group">
            <a:extLst>
              <a:ext uri="{FF2B5EF4-FFF2-40B4-BE49-F238E27FC236}">
                <a16:creationId xmlns:a16="http://schemas.microsoft.com/office/drawing/2014/main" id="{BAE8AEEC-5816-4448-A077-36E1DAD8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4" y="460508"/>
            <a:ext cx="4086225" cy="952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23" name="Picture 10" descr="http://o365mn.org/wp-content/uploads/2017/02/cropped-activeathletics-1-1.png">
            <a:extLst>
              <a:ext uri="{FF2B5EF4-FFF2-40B4-BE49-F238E27FC236}">
                <a16:creationId xmlns:a16="http://schemas.microsoft.com/office/drawing/2014/main" id="{D047D154-C1B6-4294-A3D4-AB2114E4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6" y="1597063"/>
            <a:ext cx="3925311" cy="8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BB29E9-518F-4FCC-AF23-7D22AB536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30" y="2615142"/>
            <a:ext cx="3704384" cy="7913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C2B008-6927-4C8C-B2DA-A8116D52D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30" y="5020602"/>
            <a:ext cx="1831128" cy="1339850"/>
          </a:xfrm>
          <a:prstGeom prst="rect">
            <a:avLst/>
          </a:prstGeom>
        </p:spPr>
      </p:pic>
      <p:pic>
        <p:nvPicPr>
          <p:cNvPr id="28" name="Picture 14" descr="myITforum.com">
            <a:extLst>
              <a:ext uri="{FF2B5EF4-FFF2-40B4-BE49-F238E27FC236}">
                <a16:creationId xmlns:a16="http://schemas.microsoft.com/office/drawing/2014/main" id="{3310F995-F1CE-4768-B519-D69C66B5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55" y="5142644"/>
            <a:ext cx="1809750" cy="4191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08209E-47F1-4B5C-B58B-045E7C5D1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30" y="4134472"/>
            <a:ext cx="4257675" cy="76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26EDB2-5FCC-4C6C-93F3-00035AACD6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430" y="3563911"/>
            <a:ext cx="4320478" cy="4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8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22D39DE-6EE8-4926-8586-81B7E534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Doug Wilson</a:t>
            </a:r>
          </a:p>
          <a:p>
            <a:pPr>
              <a:lnSpc>
                <a:spcPct val="90000"/>
              </a:lnSpc>
            </a:pPr>
            <a:r>
              <a:rPr lang="en-US" dirty="0"/>
              <a:t>@</a:t>
            </a:r>
            <a:r>
              <a:rPr lang="en-US" dirty="0" err="1"/>
              <a:t>ManageDoug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Dougw@nowmicro.com</a:t>
            </a:r>
          </a:p>
          <a:p>
            <a:pPr>
              <a:lnSpc>
                <a:spcPct val="90000"/>
              </a:lnSpc>
            </a:pPr>
            <a:r>
              <a:rPr lang="en-US" dirty="0"/>
              <a:t>Solutions and Product Manager, Now Micro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5F695-67F2-4941-AB35-A7BD5E91F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Evolve to Modern Management </a:t>
            </a:r>
          </a:p>
        </p:txBody>
      </p:sp>
    </p:spTree>
    <p:extLst>
      <p:ext uri="{BB962C8B-B14F-4D97-AF65-F5344CB8AC3E}">
        <p14:creationId xmlns:p14="http://schemas.microsoft.com/office/powerpoint/2010/main" val="10537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65569"/>
              </p:ext>
            </p:extLst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1461857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3149-FB2F-4526-A43F-E3547BE7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look at modern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0B329-9E31-4FC5-9DC8-6112568C4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10 is in a state of constant updates and upgrades</a:t>
            </a:r>
          </a:p>
          <a:p>
            <a:r>
              <a:rPr lang="en-US" dirty="0"/>
              <a:t>Wider variety of devices means a larger attack vector</a:t>
            </a:r>
          </a:p>
          <a:p>
            <a:r>
              <a:rPr lang="en-US" dirty="0"/>
              <a:t>We care about identity protection</a:t>
            </a:r>
          </a:p>
          <a:p>
            <a:r>
              <a:rPr lang="en-US" dirty="0"/>
              <a:t>We can empower users no matter what device they have to create a more rounded experience</a:t>
            </a:r>
          </a:p>
          <a:p>
            <a:r>
              <a:rPr lang="en-US" dirty="0"/>
              <a:t>Log Analytics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5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BF01A23-6398-4BD3-8FF2-F91C538374DA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Ready for Windows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6F5BB8-A341-4D1A-A5E2-ACB74D840D08}"/>
              </a:ext>
            </a:extLst>
          </p:cNvPr>
          <p:cNvSpPr/>
          <p:nvPr/>
        </p:nvSpPr>
        <p:spPr>
          <a:xfrm>
            <a:off x="7934761" y="1739459"/>
            <a:ext cx="3946542" cy="384701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lIns="179285" tIns="179285">
            <a:spAutoFit/>
          </a:bodyPr>
          <a:lstStyle/>
          <a:p>
            <a:pPr defTabSz="914367">
              <a:defRPr/>
            </a:pPr>
            <a:r>
              <a:rPr lang="en-US" sz="1961" dirty="0">
                <a:solidFill>
                  <a:srgbClr val="505050"/>
                </a:solidFill>
                <a:latin typeface="Segoe UI Light"/>
              </a:rPr>
              <a:t>Get links to Windows 10 ISV support statements</a:t>
            </a:r>
          </a:p>
          <a:p>
            <a:pPr defTabSz="914367">
              <a:defRPr/>
            </a:pPr>
            <a:endParaRPr lang="en-US" sz="1961" dirty="0">
              <a:solidFill>
                <a:srgbClr val="505050"/>
              </a:solidFill>
              <a:latin typeface="Segoe UI Light"/>
            </a:endParaRPr>
          </a:p>
          <a:p>
            <a:pPr defTabSz="914367">
              <a:defRPr/>
            </a:pPr>
            <a:r>
              <a:rPr lang="en-US" sz="1961" dirty="0">
                <a:solidFill>
                  <a:srgbClr val="505050"/>
                </a:solidFill>
                <a:latin typeface="Segoe UI Light"/>
              </a:rPr>
              <a:t>Get usage information for every app version, and use that to target testing </a:t>
            </a:r>
          </a:p>
          <a:p>
            <a:pPr defTabSz="914367">
              <a:defRPr/>
            </a:pPr>
            <a:endParaRPr lang="en-US" sz="1961" dirty="0">
              <a:solidFill>
                <a:srgbClr val="505050"/>
              </a:solidFill>
              <a:latin typeface="Segoe UI Light"/>
            </a:endParaRPr>
          </a:p>
          <a:p>
            <a:pPr defTabSz="914367">
              <a:defRPr/>
            </a:pPr>
            <a:r>
              <a:rPr lang="en-US" sz="1961" dirty="0">
                <a:solidFill>
                  <a:srgbClr val="505050"/>
                </a:solidFill>
                <a:latin typeface="Segoe UI Light"/>
                <a:hlinkClick r:id="rId3"/>
              </a:rPr>
              <a:t>http://www.readyforwindows.com</a:t>
            </a:r>
            <a:r>
              <a:rPr lang="en-US" sz="1961" dirty="0">
                <a:solidFill>
                  <a:srgbClr val="505050"/>
                </a:solidFill>
                <a:latin typeface="Segoe UI Light"/>
              </a:rPr>
              <a:t> </a:t>
            </a:r>
          </a:p>
          <a:p>
            <a:pPr defTabSz="914367">
              <a:defRPr/>
            </a:pPr>
            <a:endParaRPr lang="en-US" sz="1961" dirty="0">
              <a:solidFill>
                <a:srgbClr val="505050"/>
              </a:solidFill>
              <a:latin typeface="Segoe UI Light"/>
            </a:endParaRPr>
          </a:p>
          <a:p>
            <a:pPr defTabSz="914367">
              <a:defRPr/>
            </a:pPr>
            <a:r>
              <a:rPr lang="en-US" sz="1961" dirty="0">
                <a:solidFill>
                  <a:srgbClr val="505050"/>
                </a:solidFill>
                <a:latin typeface="Segoe UI Light"/>
              </a:rPr>
              <a:t>We are actively engaged with ISVs, to ensure full support for Windows as a service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59DA18-B331-4DEA-8963-D1B8927C2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3" y="1619529"/>
            <a:ext cx="7480221" cy="47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F76982-99E8-4424-A93E-07E4BAB7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Windows Analytics</a:t>
            </a:r>
            <a:br>
              <a:rPr lang="en-US" dirty="0"/>
            </a:br>
            <a:r>
              <a:rPr lang="en-US" sz="2745" dirty="0"/>
              <a:t>A suite of tools reduce deployment and support costs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7EF2-970F-439C-AC0F-6B4780C9BA17}"/>
              </a:ext>
            </a:extLst>
          </p:cNvPr>
          <p:cNvSpPr txBox="1"/>
          <p:nvPr/>
        </p:nvSpPr>
        <p:spPr>
          <a:xfrm>
            <a:off x="593545" y="4966050"/>
            <a:ext cx="3492261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567" b="1" dirty="0">
                <a:latin typeface="Segoe UI"/>
              </a:rPr>
              <a:t>Plan upgrades </a:t>
            </a:r>
            <a:r>
              <a:rPr lang="en-US" sz="1567" dirty="0">
                <a:latin typeface="Segoe UI"/>
              </a:rPr>
              <a:t>by identifying devices that are ready and identify and resolve top app/driver compat blockers.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29579-7139-45DF-91F5-F6E92D3E931A}"/>
              </a:ext>
            </a:extLst>
          </p:cNvPr>
          <p:cNvSpPr txBox="1"/>
          <p:nvPr/>
        </p:nvSpPr>
        <p:spPr>
          <a:xfrm>
            <a:off x="4503689" y="4943644"/>
            <a:ext cx="3313196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567" b="1" dirty="0">
                <a:latin typeface="Segoe UI"/>
              </a:rPr>
              <a:t>Ensure update and antimalware compliance </a:t>
            </a:r>
            <a:r>
              <a:rPr lang="en-US" sz="1567" dirty="0">
                <a:latin typeface="Segoe UI"/>
              </a:rPr>
              <a:t>with timely reports for all your devices (even those on the road).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68FCF-7A2D-4B9D-9D10-FEA02A895143}"/>
              </a:ext>
            </a:extLst>
          </p:cNvPr>
          <p:cNvSpPr txBox="1"/>
          <p:nvPr/>
        </p:nvSpPr>
        <p:spPr>
          <a:xfrm>
            <a:off x="593544" y="2286538"/>
            <a:ext cx="3492261" cy="3801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96042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 dirty="0">
                <a:latin typeface="Segoe UI Light"/>
                <a:ea typeface="Segoe UI" pitchFamily="34" charset="0"/>
                <a:cs typeface="Segoe UI" pitchFamily="34" charset="0"/>
              </a:rPr>
              <a:t>Upgrade Readiness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93C91D-3DA7-4FB4-A22B-CCA682F57656}"/>
              </a:ext>
            </a:extLst>
          </p:cNvPr>
          <p:cNvSpPr txBox="1"/>
          <p:nvPr/>
        </p:nvSpPr>
        <p:spPr>
          <a:xfrm>
            <a:off x="4614177" y="2302968"/>
            <a:ext cx="3245732" cy="3801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96042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 dirty="0">
                <a:latin typeface="Segoe UI Light"/>
                <a:ea typeface="Segoe UI" pitchFamily="34" charset="0"/>
                <a:cs typeface="Segoe UI" pitchFamily="34" charset="0"/>
              </a:rPr>
              <a:t>Update Compliance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0336B-9500-4FFF-AB39-B149DCD8CEAA}"/>
              </a:ext>
            </a:extLst>
          </p:cNvPr>
          <p:cNvSpPr txBox="1"/>
          <p:nvPr/>
        </p:nvSpPr>
        <p:spPr>
          <a:xfrm>
            <a:off x="8435528" y="2269512"/>
            <a:ext cx="3149927" cy="3801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96042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 dirty="0">
                <a:latin typeface="Segoe UI Light"/>
                <a:ea typeface="Segoe UI" pitchFamily="34" charset="0"/>
                <a:cs typeface="Segoe UI" pitchFamily="34" charset="0"/>
              </a:rPr>
              <a:t>Device 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B0A23-7123-4737-960A-68A9143BB2C2}"/>
              </a:ext>
            </a:extLst>
          </p:cNvPr>
          <p:cNvSpPr txBox="1"/>
          <p:nvPr/>
        </p:nvSpPr>
        <p:spPr>
          <a:xfrm>
            <a:off x="8346980" y="4943644"/>
            <a:ext cx="3202709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567" b="1" dirty="0">
                <a:latin typeface="Segoe UI"/>
              </a:rPr>
              <a:t>Reduce support costs </a:t>
            </a:r>
            <a:r>
              <a:rPr lang="en-US" sz="1567" dirty="0">
                <a:latin typeface="Segoe UI"/>
              </a:rPr>
              <a:t>by proactively identifying and remediating top end-user impacting issues.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68F4EB-FC51-4F6D-86CC-D8BC56310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7" t="-1156" r="23617" b="11640"/>
          <a:stretch/>
        </p:blipFill>
        <p:spPr>
          <a:xfrm>
            <a:off x="8346980" y="3032781"/>
            <a:ext cx="2823854" cy="18579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C5CA-7E88-4B84-8FC5-4776C91CF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5" t="392"/>
          <a:stretch/>
        </p:blipFill>
        <p:spPr>
          <a:xfrm>
            <a:off x="4449165" y="3032780"/>
            <a:ext cx="3336234" cy="1852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57FAB4-4C1F-416D-AE56-853F175D4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3" y="3032780"/>
            <a:ext cx="3294043" cy="18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45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9" y="4722176"/>
            <a:ext cx="8288035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/>
              <a:t>Show off Windows Analytics+</a:t>
            </a:r>
            <a:br>
              <a:rPr lang="en-US" sz="4400" dirty="0"/>
            </a:br>
            <a:r>
              <a:rPr lang="en-US" sz="4400" dirty="0"/>
              <a:t>And Microsoft Store</a:t>
            </a:r>
          </a:p>
        </p:txBody>
      </p:sp>
      <p:pic>
        <p:nvPicPr>
          <p:cNvPr id="6" name="Graphic 5" descr="Arrow: Straight">
            <a:extLst>
              <a:ext uri="{FF2B5EF4-FFF2-40B4-BE49-F238E27FC236}">
                <a16:creationId xmlns:a16="http://schemas.microsoft.com/office/drawing/2014/main" id="{B8613BF4-8A23-4741-A485-E2945169C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41955" y="934221"/>
            <a:ext cx="3317736" cy="3317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4511DD-035C-4C00-A516-2B8B2F9B7D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840" y="934221"/>
            <a:ext cx="3484604" cy="33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2" descr="The path to modern IT">
            <a:extLst>
              <a:ext uri="{FF2B5EF4-FFF2-40B4-BE49-F238E27FC236}">
                <a16:creationId xmlns:a16="http://schemas.microsoft.com/office/drawing/2014/main" id="{EB1252E1-1154-4DF1-B696-E97D078AB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/>
          <a:stretch/>
        </p:blipFill>
        <p:spPr bwMode="auto">
          <a:xfrm>
            <a:off x="1300480" y="0"/>
            <a:ext cx="9113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Itemized 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408152"/>
              </p:ext>
            </p:extLst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2791897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NowMicr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417630"/>
      </a:accent1>
      <a:accent2>
        <a:srgbClr val="7FBF1A"/>
      </a:accent2>
      <a:accent3>
        <a:srgbClr val="55555A"/>
      </a:accent3>
      <a:accent4>
        <a:srgbClr val="9A989A"/>
      </a:accent4>
      <a:accent5>
        <a:srgbClr val="00ABD5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692</Words>
  <Application>Microsoft Office PowerPoint</Application>
  <PresentationFormat>Widescreen</PresentationFormat>
  <Paragraphs>153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Segoe UI</vt:lpstr>
      <vt:lpstr>Segoe UI Black</vt:lpstr>
      <vt:lpstr>Segoe UI Light</vt:lpstr>
      <vt:lpstr>Trebuchet MS</vt:lpstr>
      <vt:lpstr>Wingdings 3</vt:lpstr>
      <vt:lpstr>Facet</vt:lpstr>
      <vt:lpstr>Evolve to Modern Management </vt:lpstr>
      <vt:lpstr>Get Involved</vt:lpstr>
      <vt:lpstr>Agenda</vt:lpstr>
      <vt:lpstr>Why look at modern management?</vt:lpstr>
      <vt:lpstr>PowerPoint Presentation</vt:lpstr>
      <vt:lpstr>Windows Analytics A suite of tools reduce deployment and support costs</vt:lpstr>
      <vt:lpstr>Show off Windows Analytics+ And Microsoft Store</vt:lpstr>
      <vt:lpstr>PowerPoint Presentation</vt:lpstr>
      <vt:lpstr>Itemized Agenda</vt:lpstr>
      <vt:lpstr>Co-Management FYI</vt:lpstr>
      <vt:lpstr>Co-management supports the following workloads:</vt:lpstr>
      <vt:lpstr>Demo  Co-Management Setup</vt:lpstr>
      <vt:lpstr>Itemized Agenda</vt:lpstr>
      <vt:lpstr>What we manage with Intune</vt:lpstr>
      <vt:lpstr>Itemized Agenda</vt:lpstr>
      <vt:lpstr> WINDOWS AUTOPILOT</vt:lpstr>
      <vt:lpstr>Demo Autopilot</vt:lpstr>
      <vt:lpstr>PowerPoint Presentation</vt:lpstr>
      <vt:lpstr>Itemized Agenda</vt:lpstr>
      <vt:lpstr>Evolve to Modern 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to Modern Management</dc:title>
  <dc:creator>Douglas Wilson</dc:creator>
  <cp:lastModifiedBy>Doug Wilson</cp:lastModifiedBy>
  <cp:revision>1</cp:revision>
  <dcterms:created xsi:type="dcterms:W3CDTF">2019-01-31T03:42:35Z</dcterms:created>
  <dcterms:modified xsi:type="dcterms:W3CDTF">2019-03-02T02:31:55Z</dcterms:modified>
</cp:coreProperties>
</file>